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  <p:sldMasterId id="2147483703" r:id="rId3"/>
  </p:sldMasterIdLst>
  <p:notesMasterIdLst>
    <p:notesMasterId r:id="rId61"/>
  </p:notesMasterIdLst>
  <p:sldIdLst>
    <p:sldId id="426" r:id="rId4"/>
    <p:sldId id="499" r:id="rId5"/>
    <p:sldId id="500" r:id="rId6"/>
    <p:sldId id="501" r:id="rId7"/>
    <p:sldId id="439" r:id="rId8"/>
    <p:sldId id="512" r:id="rId9"/>
    <p:sldId id="513" r:id="rId10"/>
    <p:sldId id="515" r:id="rId11"/>
    <p:sldId id="516" r:id="rId12"/>
    <p:sldId id="517" r:id="rId13"/>
    <p:sldId id="514" r:id="rId14"/>
    <p:sldId id="450" r:id="rId15"/>
    <p:sldId id="449" r:id="rId16"/>
    <p:sldId id="511" r:id="rId17"/>
    <p:sldId id="347" r:id="rId18"/>
    <p:sldId id="448" r:id="rId19"/>
    <p:sldId id="452" r:id="rId20"/>
    <p:sldId id="453" r:id="rId21"/>
    <p:sldId id="454" r:id="rId22"/>
    <p:sldId id="455" r:id="rId23"/>
    <p:sldId id="456" r:id="rId24"/>
    <p:sldId id="461" r:id="rId25"/>
    <p:sldId id="462" r:id="rId26"/>
    <p:sldId id="357" r:id="rId27"/>
    <p:sldId id="332" r:id="rId28"/>
    <p:sldId id="502" r:id="rId29"/>
    <p:sldId id="478" r:id="rId30"/>
    <p:sldId id="428" r:id="rId31"/>
    <p:sldId id="395" r:id="rId32"/>
    <p:sldId id="507" r:id="rId33"/>
    <p:sldId id="490" r:id="rId34"/>
    <p:sldId id="393" r:id="rId35"/>
    <p:sldId id="389" r:id="rId36"/>
    <p:sldId id="508" r:id="rId37"/>
    <p:sldId id="463" r:id="rId38"/>
    <p:sldId id="432" r:id="rId39"/>
    <p:sldId id="381" r:id="rId40"/>
    <p:sldId id="384" r:id="rId41"/>
    <p:sldId id="434" r:id="rId42"/>
    <p:sldId id="435" r:id="rId43"/>
    <p:sldId id="503" r:id="rId44"/>
    <p:sldId id="504" r:id="rId45"/>
    <p:sldId id="383" r:id="rId46"/>
    <p:sldId id="492" r:id="rId47"/>
    <p:sldId id="424" r:id="rId48"/>
    <p:sldId id="367" r:id="rId49"/>
    <p:sldId id="464" r:id="rId50"/>
    <p:sldId id="486" r:id="rId51"/>
    <p:sldId id="397" r:id="rId52"/>
    <p:sldId id="436" r:id="rId53"/>
    <p:sldId id="386" r:id="rId54"/>
    <p:sldId id="438" r:id="rId55"/>
    <p:sldId id="496" r:id="rId56"/>
    <p:sldId id="351" r:id="rId57"/>
    <p:sldId id="506" r:id="rId58"/>
    <p:sldId id="505" r:id="rId59"/>
    <p:sldId id="273" r:id="rId6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3EB0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95" autoAdjust="0"/>
    <p:restoredTop sz="96928"/>
  </p:normalViewPr>
  <p:slideViewPr>
    <p:cSldViewPr snapToGrid="0" snapToObjects="1" showGuides="1">
      <p:cViewPr varScale="1">
        <p:scale>
          <a:sx n="155" d="100"/>
          <a:sy n="155" d="100"/>
        </p:scale>
        <p:origin x="224" y="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7/12/22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96B4-EBA6-7B42-BD3C-1122C575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16848-967C-5145-9A12-0A0BDD30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5B8C-1F22-1E4C-83DE-C64F91E4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4276B-0BD1-E247-BD58-3B5C05A0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F068-9E5F-8948-8172-85D93517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10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DCF5-71CF-8C44-87D1-7360CDE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302E-C3BB-D842-8357-8574D23E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A7F8-EE9E-5444-98DE-8AD8CD93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DA73-4090-C748-BE7F-062DF97A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139D-F003-A042-A0C9-0BED6DF0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741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B15-8D92-5F42-8D4C-AE4A6332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53D30-3CC6-3240-B04E-D1D4FC8B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EC480-2FCF-2647-A5DC-49724F36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D417-CC67-AC42-9E3D-450F900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F6DB-D6B3-4C48-A9E5-70FF727C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94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DCAF-1C1B-7849-8F07-F4FA2C71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4882-CCBD-A342-BC4E-56E5AD760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BCDB7-3CF0-224F-B037-7AB719EFC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55D67-5C3C-1F4B-B064-640D361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3C874-8B66-F54E-A4B6-4A2CFFF8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492B8-49E5-EB4C-BC0E-C112D31F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5010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FB1-48C5-194E-8E01-B0C4797B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DAD7-6E71-9E42-9092-94D36FE8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96B8B-5A79-934A-82B3-9D9D02E7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981EE-71DB-0F4B-9118-B58D6742F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D1DD-3E64-464E-872B-3DE8EEB6A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78F0D-E6C5-EA43-9F9D-582E47F3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1FE91-E3E0-934C-AF36-085E8BC7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E6D96-F816-6F47-AE9B-717D2831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8264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C107-605E-FD46-AFE2-BB0B4F86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D9431-02A8-8F44-AC68-59C67A4E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8986D-D4A5-3847-A882-F3570838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C134-BC31-3B4A-B1CF-05B9A610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98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6385C-1633-F94C-9088-0529A5ED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634F-FDF0-1C42-AE6E-22F0AD06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DBCC-0A9F-134A-B2AA-B81EEA8C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54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E619-3BEC-5B43-B7E8-4279B78E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8A59-4F5E-514B-96BA-E130FDAD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D6DB0-D891-D84E-B29B-D2BE992C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BD81F-E5A8-C642-A6CE-CE740658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0FD6E-5E39-6A4E-846B-74F2E274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73888-A856-4E4F-A301-F9664161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4501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440-E283-2F42-A88A-0CDE3825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62BF6-00AB-4745-B0E3-69761F1C0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19AE1-9A56-7645-BA18-0132FAC96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3272-9785-574C-A69E-CDDED591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EC622-6CE7-A149-8C5A-90DBAD8F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5522A-AF5C-CA4B-B182-40807CFF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2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0C2E-5ECF-F947-AF29-3218833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5099B-3F73-1947-B3CA-D2BA5803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2591-ABF9-3240-B782-96172213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1590C-7310-4842-AB71-827100D6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FF3C-D7ED-5A47-97AA-019CD27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6992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BE1F0-0978-5341-8AA0-DE458E1CB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665BE-F3FF-E744-A5D6-3B71F275D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E9C5-3A1D-4346-A0BE-A9A56F0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5E42-1645-3544-AA73-6F2474D6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F6B9-6522-AF40-A867-E5FC2122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37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BEC32-AF48-3E4C-AFA9-4BA18501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3615A-FA59-A141-BCE4-7722759C2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3A0F-D12D-4E47-AB7F-1AA61B70C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7/12/22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CF250-32B3-A248-9445-647EF524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F615-77CA-C64C-B0F9-D98C39DE0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upta-suyas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47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24" Type="http://schemas.openxmlformats.org/officeDocument/2006/relationships/image" Target="../media/image50.pn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22.svg"/><Relationship Id="rId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54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7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80.jp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8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89.svg"/><Relationship Id="rId3" Type="http://schemas.openxmlformats.org/officeDocument/2006/relationships/image" Target="../media/image59.svg"/><Relationship Id="rId7" Type="http://schemas.openxmlformats.org/officeDocument/2006/relationships/image" Target="../media/image85.svg"/><Relationship Id="rId12" Type="http://schemas.openxmlformats.org/officeDocument/2006/relationships/image" Target="../media/image8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7.svg"/><Relationship Id="rId5" Type="http://schemas.openxmlformats.org/officeDocument/2006/relationships/image" Target="../media/image61.svg"/><Relationship Id="rId10" Type="http://schemas.openxmlformats.org/officeDocument/2006/relationships/image" Target="../media/image86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18" Type="http://schemas.openxmlformats.org/officeDocument/2006/relationships/image" Target="../media/image110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12" Type="http://schemas.openxmlformats.org/officeDocument/2006/relationships/image" Target="../media/image104.png"/><Relationship Id="rId17" Type="http://schemas.openxmlformats.org/officeDocument/2006/relationships/image" Target="../media/image109.sv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3.svg"/><Relationship Id="rId5" Type="http://schemas.openxmlformats.org/officeDocument/2006/relationships/image" Target="../media/image97.svg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19" Type="http://schemas.openxmlformats.org/officeDocument/2006/relationships/image" Target="../media/image111.svg"/><Relationship Id="rId4" Type="http://schemas.openxmlformats.org/officeDocument/2006/relationships/image" Target="../media/image96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11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53.svg"/><Relationship Id="rId18" Type="http://schemas.openxmlformats.org/officeDocument/2006/relationships/image" Target="../media/image19.png"/><Relationship Id="rId3" Type="http://schemas.openxmlformats.org/officeDocument/2006/relationships/image" Target="../media/image118.svg"/><Relationship Id="rId21" Type="http://schemas.openxmlformats.org/officeDocument/2006/relationships/image" Target="../media/image22.svg"/><Relationship Id="rId7" Type="http://schemas.openxmlformats.org/officeDocument/2006/relationships/image" Target="../media/image122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image" Target="../media/image117.png"/><Relationship Id="rId16" Type="http://schemas.openxmlformats.org/officeDocument/2006/relationships/image" Target="../media/image56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5" Type="http://schemas.openxmlformats.org/officeDocument/2006/relationships/image" Target="../media/image120.svg"/><Relationship Id="rId15" Type="http://schemas.openxmlformats.org/officeDocument/2006/relationships/image" Target="../media/image55.svg"/><Relationship Id="rId10" Type="http://schemas.openxmlformats.org/officeDocument/2006/relationships/image" Target="../media/image125.png"/><Relationship Id="rId19" Type="http://schemas.openxmlformats.org/officeDocument/2006/relationships/image" Target="../media/image20.svg"/><Relationship Id="rId4" Type="http://schemas.openxmlformats.org/officeDocument/2006/relationships/image" Target="../media/image119.png"/><Relationship Id="rId9" Type="http://schemas.openxmlformats.org/officeDocument/2006/relationships/image" Target="../media/image124.svg"/><Relationship Id="rId1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svg"/><Relationship Id="rId4" Type="http://schemas.openxmlformats.org/officeDocument/2006/relationships/image" Target="../media/image12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141.svg"/><Relationship Id="rId3" Type="http://schemas.openxmlformats.org/officeDocument/2006/relationships/image" Target="../media/image134.svg"/><Relationship Id="rId7" Type="http://schemas.openxmlformats.org/officeDocument/2006/relationships/image" Target="../media/image68.png"/><Relationship Id="rId12" Type="http://schemas.openxmlformats.org/officeDocument/2006/relationships/image" Target="../media/image140.png"/><Relationship Id="rId17" Type="http://schemas.openxmlformats.org/officeDocument/2006/relationships/image" Target="../media/image145.svg"/><Relationship Id="rId2" Type="http://schemas.openxmlformats.org/officeDocument/2006/relationships/image" Target="../media/image58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svg"/><Relationship Id="rId11" Type="http://schemas.openxmlformats.org/officeDocument/2006/relationships/image" Target="../media/image139.svg"/><Relationship Id="rId5" Type="http://schemas.openxmlformats.org/officeDocument/2006/relationships/image" Target="../media/image135.svg"/><Relationship Id="rId15" Type="http://schemas.openxmlformats.org/officeDocument/2006/relationships/image" Target="../media/image143.svg"/><Relationship Id="rId10" Type="http://schemas.openxmlformats.org/officeDocument/2006/relationships/image" Target="../media/image138.svg"/><Relationship Id="rId4" Type="http://schemas.openxmlformats.org/officeDocument/2006/relationships/image" Target="../media/image66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0.svg"/><Relationship Id="rId7" Type="http://schemas.openxmlformats.org/officeDocument/2006/relationships/image" Target="../media/image2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52.svg"/><Relationship Id="rId10" Type="http://schemas.openxmlformats.org/officeDocument/2006/relationships/image" Target="../media/image153.png"/><Relationship Id="rId4" Type="http://schemas.openxmlformats.org/officeDocument/2006/relationships/image" Target="../media/image151.png"/><Relationship Id="rId9" Type="http://schemas.openxmlformats.org/officeDocument/2006/relationships/image" Target="../media/image2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svg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hyperlink" Target="https://resilientdb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sv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A4B931-B7F0-403E-9F40-8A4054A0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4CEAF602-346E-4A18-BDCE-F489E035C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F74A1337-596D-453E-B873-BCF1760E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1" y="326762"/>
            <a:ext cx="5212306" cy="21635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b="1" dirty="0">
                <a:latin typeface="Palatino Linotype" panose="02040502050505030304" pitchFamily="18" charset="0"/>
              </a:rPr>
              <a:t>Resilient and Scalable Architecture for Permissioned Blockchain Fabrics</a:t>
            </a:r>
          </a:p>
        </p:txBody>
      </p:sp>
      <p:pic>
        <p:nvPicPr>
          <p:cNvPr id="8" name="Picture 7" descr="A picture containing text, monitor, screen, watching&#10;&#10;Description automatically generated">
            <a:extLst>
              <a:ext uri="{FF2B5EF4-FFF2-40B4-BE49-F238E27FC236}">
                <a16:creationId xmlns:a16="http://schemas.microsoft.com/office/drawing/2014/main" id="{E835892B-2B9C-C34C-A322-83F6FB8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183" y="2625668"/>
            <a:ext cx="2183076" cy="37112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B2483E-ADF3-914F-9889-381B7EB7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889" y="1030714"/>
            <a:ext cx="2333369" cy="77584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251" y="4029186"/>
            <a:ext cx="2468014" cy="994223"/>
          </a:xfrm>
          <a:prstGeom prst="rect">
            <a:avLst/>
          </a:prstGeom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912" y="5699842"/>
            <a:ext cx="2461353" cy="110952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152611" y="4462986"/>
            <a:ext cx="4155398" cy="199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Suyash Gupta</a:t>
            </a:r>
          </a:p>
          <a:p>
            <a:pPr algn="ctr" eaLnBrk="1" hangingPunct="1"/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RISE / </a:t>
            </a:r>
            <a:r>
              <a:rPr lang="en-US" sz="2000" dirty="0" err="1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SkyLab</a:t>
            </a:r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7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97F0842-7668-ADED-2AF4-1DC931A1D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8360" y="1056907"/>
            <a:ext cx="1105489" cy="11202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7D1C2F-8088-E53F-7414-C4916AD7101E}"/>
              </a:ext>
            </a:extLst>
          </p:cNvPr>
          <p:cNvSpPr txBox="1"/>
          <p:nvPr/>
        </p:nvSpPr>
        <p:spPr>
          <a:xfrm>
            <a:off x="10479855" y="2247963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Volde</a:t>
            </a:r>
            <a:endParaRPr lang="en-US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No sign with solid fill">
            <a:extLst>
              <a:ext uri="{FF2B5EF4-FFF2-40B4-BE49-F238E27FC236}">
                <a16:creationId xmlns:a16="http://schemas.microsoft.com/office/drawing/2014/main" id="{74E28FEB-F86E-9942-F23B-76284F339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1873" y="185756"/>
            <a:ext cx="2361759" cy="236175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65B2C-37BF-B5EA-7029-51E9F542DC82}"/>
              </a:ext>
            </a:extLst>
          </p:cNvPr>
          <p:cNvCxnSpPr>
            <a:cxnSpLocks/>
          </p:cNvCxnSpPr>
          <p:nvPr/>
        </p:nvCxnSpPr>
        <p:spPr>
          <a:xfrm flipH="1">
            <a:off x="2159918" y="2718988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127BA4-AE1E-2FAF-1273-30AA2235E69C}"/>
              </a:ext>
            </a:extLst>
          </p:cNvPr>
          <p:cNvSpPr txBox="1"/>
          <p:nvPr/>
        </p:nvSpPr>
        <p:spPr>
          <a:xfrm rot="19775439">
            <a:off x="2750116" y="3254419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Blocks Savings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D7607-F71D-035F-D167-8B836A4821AA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21815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4F0A0-93B5-1EB3-184F-E0617B87433B}"/>
              </a:ext>
            </a:extLst>
          </p:cNvPr>
          <p:cNvSpPr txBox="1"/>
          <p:nvPr/>
        </p:nvSpPr>
        <p:spPr>
          <a:xfrm rot="1928369">
            <a:off x="7141090" y="3127730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Blocks Savings</a:t>
            </a:r>
          </a:p>
        </p:txBody>
      </p:sp>
    </p:spTree>
    <p:extLst>
      <p:ext uri="{BB962C8B-B14F-4D97-AF65-F5344CB8AC3E}">
        <p14:creationId xmlns:p14="http://schemas.microsoft.com/office/powerpoint/2010/main" val="65318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919843" y="1868730"/>
            <a:ext cx="6577445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Bank’s Control: 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Bank’s Choice: 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12985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Possible 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FE7038-F664-0794-F813-E72310AD5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96297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0A1454-5D44-48FA-5DDC-DB2A97E9FF1B}"/>
              </a:ext>
            </a:extLst>
          </p:cNvPr>
          <p:cNvGrpSpPr/>
          <p:nvPr/>
        </p:nvGrpSpPr>
        <p:grpSpPr>
          <a:xfrm>
            <a:off x="8414115" y="1763791"/>
            <a:ext cx="3555260" cy="1700784"/>
            <a:chOff x="1660684" y="4195293"/>
            <a:chExt cx="3555260" cy="1703804"/>
          </a:xfrm>
        </p:grpSpPr>
        <p:pic>
          <p:nvPicPr>
            <p:cNvPr id="9" name="Graphic 8" descr="Upward trend">
              <a:extLst>
                <a:ext uri="{FF2B5EF4-FFF2-40B4-BE49-F238E27FC236}">
                  <a16:creationId xmlns:a16="http://schemas.microsoft.com/office/drawing/2014/main" id="{2DAEAF83-7D7C-5B0A-7609-4C68C0B98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0" name="Graphic 9" descr="Lightning bolt">
              <a:extLst>
                <a:ext uri="{FF2B5EF4-FFF2-40B4-BE49-F238E27FC236}">
                  <a16:creationId xmlns:a16="http://schemas.microsoft.com/office/drawing/2014/main" id="{9812EAAB-1BA6-6A19-C1F8-90E3F099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1F408BFE-383D-2A52-1811-00947BB424C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883FD6-B7F7-562B-983A-28FA4B807024}"/>
              </a:ext>
            </a:extLst>
          </p:cNvPr>
          <p:cNvGrpSpPr/>
          <p:nvPr/>
        </p:nvGrpSpPr>
        <p:grpSpPr>
          <a:xfrm>
            <a:off x="3174303" y="4515044"/>
            <a:ext cx="2501885" cy="1823430"/>
            <a:chOff x="6310393" y="3869030"/>
            <a:chExt cx="2501885" cy="1823430"/>
          </a:xfrm>
        </p:grpSpPr>
        <p:pic>
          <p:nvPicPr>
            <p:cNvPr id="13" name="Graphic 12" descr="Doctor">
              <a:extLst>
                <a:ext uri="{FF2B5EF4-FFF2-40B4-BE49-F238E27FC236}">
                  <a16:creationId xmlns:a16="http://schemas.microsoft.com/office/drawing/2014/main" id="{209D41E5-E0A8-6A75-4680-7A782FA2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4" name="Graphic 13" descr="Heart with pulse">
              <a:extLst>
                <a:ext uri="{FF2B5EF4-FFF2-40B4-BE49-F238E27FC236}">
                  <a16:creationId xmlns:a16="http://schemas.microsoft.com/office/drawing/2014/main" id="{83964DE3-D922-D920-EE3E-E243F347C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893A13E7-499D-5085-099E-09A4ACE148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A3F88D-4C7E-F45C-DC9B-5D8779C51B2E}"/>
              </a:ext>
            </a:extLst>
          </p:cNvPr>
          <p:cNvGrpSpPr/>
          <p:nvPr/>
        </p:nvGrpSpPr>
        <p:grpSpPr>
          <a:xfrm>
            <a:off x="7115411" y="4173258"/>
            <a:ext cx="3035408" cy="2188689"/>
            <a:chOff x="7939990" y="2171988"/>
            <a:chExt cx="3035408" cy="2188689"/>
          </a:xfrm>
        </p:grpSpPr>
        <p:pic>
          <p:nvPicPr>
            <p:cNvPr id="17" name="Graphic 16" descr="Open hand with plant">
              <a:extLst>
                <a:ext uri="{FF2B5EF4-FFF2-40B4-BE49-F238E27FC236}">
                  <a16:creationId xmlns:a16="http://schemas.microsoft.com/office/drawing/2014/main" id="{179E33D9-73D0-FB95-654F-9C0BD5777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18" name="Graphic 17" descr="Sustainability">
              <a:extLst>
                <a:ext uri="{FF2B5EF4-FFF2-40B4-BE49-F238E27FC236}">
                  <a16:creationId xmlns:a16="http://schemas.microsoft.com/office/drawing/2014/main" id="{681ED412-40C9-8C50-B372-4294C5070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19" name="Graphic 18" descr="Globe">
              <a:extLst>
                <a:ext uri="{FF2B5EF4-FFF2-40B4-BE49-F238E27FC236}">
                  <a16:creationId xmlns:a16="http://schemas.microsoft.com/office/drawing/2014/main" id="{B1EE79EA-BACF-E9C7-0FD4-0482583A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7C087ACC-58C1-1868-3D05-5E1F4D63FE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7B6F8D-004E-8B0A-1A1B-3838A3F5F54D}"/>
              </a:ext>
            </a:extLst>
          </p:cNvPr>
          <p:cNvGrpSpPr/>
          <p:nvPr/>
        </p:nvGrpSpPr>
        <p:grpSpPr>
          <a:xfrm>
            <a:off x="4471669" y="1583053"/>
            <a:ext cx="3964892" cy="2187236"/>
            <a:chOff x="5630017" y="1053153"/>
            <a:chExt cx="3964892" cy="2187236"/>
          </a:xfrm>
        </p:grpSpPr>
        <p:pic>
          <p:nvPicPr>
            <p:cNvPr id="22" name="Graphic 21" descr="Laptop">
              <a:extLst>
                <a:ext uri="{FF2B5EF4-FFF2-40B4-BE49-F238E27FC236}">
                  <a16:creationId xmlns:a16="http://schemas.microsoft.com/office/drawing/2014/main" id="{4E4BC43E-EA2B-3608-0EC9-C0022EE0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23" name="Graphic 22" descr="Classroom">
              <a:extLst>
                <a:ext uri="{FF2B5EF4-FFF2-40B4-BE49-F238E27FC236}">
                  <a16:creationId xmlns:a16="http://schemas.microsoft.com/office/drawing/2014/main" id="{1895462F-14EA-8A05-6C0C-550569AFD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24" name="Graphic 23" descr="Checklist">
              <a:extLst>
                <a:ext uri="{FF2B5EF4-FFF2-40B4-BE49-F238E27FC236}">
                  <a16:creationId xmlns:a16="http://schemas.microsoft.com/office/drawing/2014/main" id="{9948A194-6904-802E-F74F-CEDFEC194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25" name="Content Placeholder 4">
              <a:extLst>
                <a:ext uri="{FF2B5EF4-FFF2-40B4-BE49-F238E27FC236}">
                  <a16:creationId xmlns:a16="http://schemas.microsoft.com/office/drawing/2014/main" id="{248F5DFD-CF91-8E20-A00F-FF8282989C5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305E09-026E-5129-C3FA-CA82DC1C10A8}"/>
              </a:ext>
            </a:extLst>
          </p:cNvPr>
          <p:cNvGrpSpPr/>
          <p:nvPr/>
        </p:nvGrpSpPr>
        <p:grpSpPr>
          <a:xfrm>
            <a:off x="762261" y="2142536"/>
            <a:ext cx="2461543" cy="1383018"/>
            <a:chOff x="5211775" y="1295230"/>
            <a:chExt cx="2461543" cy="138301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65BBFB9-F6F6-DA6A-CD1A-1C37EE70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6F83DAF-A006-F16B-313E-8D336893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30" name="Content Placeholder 4">
              <a:extLst>
                <a:ext uri="{FF2B5EF4-FFF2-40B4-BE49-F238E27FC236}">
                  <a16:creationId xmlns:a16="http://schemas.microsoft.com/office/drawing/2014/main" id="{AC818DA9-21D1-ED79-1648-5FF1C57574A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969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030" y="6453222"/>
            <a:ext cx="2743200" cy="365125"/>
          </a:xfrm>
        </p:spPr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B3D960-737A-F747-A095-DE4C513729E2}"/>
              </a:ext>
            </a:extLst>
          </p:cNvPr>
          <p:cNvSpPr txBox="1">
            <a:spLocks/>
          </p:cNvSpPr>
          <p:nvPr/>
        </p:nvSpPr>
        <p:spPr bwMode="auto">
          <a:xfrm>
            <a:off x="97061" y="3148372"/>
            <a:ext cx="2159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C5E806-82F3-DC4B-9C83-6479DBE094BE}"/>
              </a:ext>
            </a:extLst>
          </p:cNvPr>
          <p:cNvSpPr txBox="1">
            <a:spLocks/>
          </p:cNvSpPr>
          <p:nvPr/>
        </p:nvSpPr>
        <p:spPr bwMode="auto">
          <a:xfrm>
            <a:off x="2460246" y="3142210"/>
            <a:ext cx="2771929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888A5D0B-71E4-DE47-8B6C-E92AC6D1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9" y="1490204"/>
            <a:ext cx="1627100" cy="1627100"/>
          </a:xfrm>
          <a:prstGeom prst="rect">
            <a:avLst/>
          </a:prstGeom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2802921-99E6-1B41-A038-FFE41EF0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8" y="1486099"/>
            <a:ext cx="1220326" cy="16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A child in a red shirt&#10;&#10;Description automatically generated with medium confidence">
            <a:extLst>
              <a:ext uri="{FF2B5EF4-FFF2-40B4-BE49-F238E27FC236}">
                <a16:creationId xmlns:a16="http://schemas.microsoft.com/office/drawing/2014/main" id="{7783A747-35A0-574F-B235-1AF969D8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486099"/>
            <a:ext cx="1578217" cy="16271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983F1C9-2F6B-194A-877E-75F913FA7A93}"/>
              </a:ext>
            </a:extLst>
          </p:cNvPr>
          <p:cNvSpPr txBox="1">
            <a:spLocks/>
          </p:cNvSpPr>
          <p:nvPr/>
        </p:nvSpPr>
        <p:spPr bwMode="auto">
          <a:xfrm>
            <a:off x="7297445" y="3110664"/>
            <a:ext cx="4287914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Natacha Crooks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3278BB8-2E15-1040-8F75-DBAC18C35EAF}"/>
              </a:ext>
            </a:extLst>
          </p:cNvPr>
          <p:cNvSpPr txBox="1">
            <a:spLocks/>
          </p:cNvSpPr>
          <p:nvPr/>
        </p:nvSpPr>
        <p:spPr bwMode="auto">
          <a:xfrm>
            <a:off x="1250261" y="6065937"/>
            <a:ext cx="2771929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McMaster University</a:t>
            </a:r>
          </a:p>
        </p:txBody>
      </p:sp>
      <p:pic>
        <p:nvPicPr>
          <p:cNvPr id="17" name="Picture 1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6D86E9AA-5518-FD44-A1AC-0B570B376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243" y="4438837"/>
            <a:ext cx="2419967" cy="1627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86808" y="142210"/>
            <a:ext cx="521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alatino Linotype" panose="02040502050505030304" pitchFamily="18" charset="0"/>
              </a:rPr>
              <a:t>Awesome Collaborators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26743-4AA4-6545-8CF1-61232916D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206" y="4259729"/>
            <a:ext cx="1355082" cy="1628284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40FF3DA-DD38-534F-A235-7143027B6CC9}"/>
              </a:ext>
            </a:extLst>
          </p:cNvPr>
          <p:cNvSpPr txBox="1">
            <a:spLocks/>
          </p:cNvSpPr>
          <p:nvPr/>
        </p:nvSpPr>
        <p:spPr bwMode="auto">
          <a:xfrm>
            <a:off x="476122" y="3548772"/>
            <a:ext cx="3802915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3BC7FEF-9BD4-AD43-B30B-B7E1350C42D9}"/>
              </a:ext>
            </a:extLst>
          </p:cNvPr>
          <p:cNvSpPr txBox="1">
            <a:spLocks/>
          </p:cNvSpPr>
          <p:nvPr/>
        </p:nvSpPr>
        <p:spPr bwMode="auto">
          <a:xfrm>
            <a:off x="7676203" y="5875221"/>
            <a:ext cx="407056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Faisal Nawab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Irvine</a:t>
            </a:r>
          </a:p>
        </p:txBody>
      </p:sp>
    </p:spTree>
    <p:extLst>
      <p:ext uri="{BB962C8B-B14F-4D97-AF65-F5344CB8AC3E}">
        <p14:creationId xmlns:p14="http://schemas.microsoft.com/office/powerpoint/2010/main" val="52332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Volde</a:t>
            </a:r>
            <a:endParaRPr lang="en-US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5346" y="2460584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33EF48-494D-7D4C-BCA2-C699FF776B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4029" y="4140341"/>
            <a:ext cx="1049125" cy="1063113"/>
          </a:xfrm>
          <a:prstGeom prst="rect">
            <a:avLst/>
          </a:prstGeom>
        </p:spPr>
      </p:pic>
      <p:pic>
        <p:nvPicPr>
          <p:cNvPr id="31" name="Picture 30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6E712D60-2982-A346-8BF9-6C1518C497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7301" y="2504972"/>
            <a:ext cx="1062430" cy="11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381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010581" y="2753304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2517518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3420241"/>
            <a:ext cx="755374" cy="755374"/>
          </a:xfrm>
          <a:prstGeom prst="rect">
            <a:avLst/>
          </a:prstGeom>
        </p:spPr>
      </p:pic>
      <p:pic>
        <p:nvPicPr>
          <p:cNvPr id="8" name="Picture 7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3237DE6E-B0EE-AF49-BA55-41FA9B9E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91" y="4771696"/>
            <a:ext cx="2100817" cy="1897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226272" y="148108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  <p:pic>
        <p:nvPicPr>
          <p:cNvPr id="74" name="Picture 7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B5A3A04-CA0C-1643-B27D-C9C2AA7CC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38" y="4036145"/>
            <a:ext cx="599641" cy="6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6400" y="1380646"/>
            <a:ext cx="10947399" cy="4767844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(no failures), and If failures  Slow-path like PBFT.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Severe throughput degradation during path switching.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sz="12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Streamlined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Linear consensus with no support for concurrent consensus invocations.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17200-B6F9-1849-8FE9-C124CB4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Content Placeholder 9" descr="Withering Tree with solid fill">
            <a:extLst>
              <a:ext uri="{FF2B5EF4-FFF2-40B4-BE49-F238E27FC236}">
                <a16:creationId xmlns:a16="http://schemas.microsoft.com/office/drawing/2014/main" id="{B4D255B1-D3CB-7F4B-90DE-2D18624D9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110" y="429216"/>
            <a:ext cx="6858000" cy="685800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FB2965-9935-FD46-8095-35123A33B437}"/>
              </a:ext>
            </a:extLst>
          </p:cNvPr>
          <p:cNvGrpSpPr/>
          <p:nvPr/>
        </p:nvGrpSpPr>
        <p:grpSpPr>
          <a:xfrm>
            <a:off x="3702757" y="5043137"/>
            <a:ext cx="1800578" cy="1889044"/>
            <a:chOff x="3702757" y="4721016"/>
            <a:chExt cx="1800578" cy="1889044"/>
          </a:xfrm>
        </p:grpSpPr>
        <p:pic>
          <p:nvPicPr>
            <p:cNvPr id="14" name="Graphic 13" descr="Watering pot with solid fill">
              <a:extLst>
                <a:ext uri="{FF2B5EF4-FFF2-40B4-BE49-F238E27FC236}">
                  <a16:creationId xmlns:a16="http://schemas.microsoft.com/office/drawing/2014/main" id="{D86790E8-D4D0-A04F-B72A-2A33D611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051201">
              <a:off x="3702757" y="4721016"/>
              <a:ext cx="1800578" cy="18005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1EA32-0CCC-7440-8389-66BB893703D4}"/>
                </a:ext>
              </a:extLst>
            </p:cNvPr>
            <p:cNvSpPr txBox="1"/>
            <p:nvPr/>
          </p:nvSpPr>
          <p:spPr>
            <a:xfrm>
              <a:off x="3849511" y="6148395"/>
              <a:ext cx="952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Palatino Linotype" panose="02040502050505030304" pitchFamily="18" charset="0"/>
                </a:rPr>
                <a:t>PBFT</a:t>
              </a:r>
            </a:p>
          </p:txBody>
        </p:sp>
      </p:grpSp>
      <p:pic>
        <p:nvPicPr>
          <p:cNvPr id="18" name="Graphic 17" descr="Leaf with solid fill">
            <a:extLst>
              <a:ext uri="{FF2B5EF4-FFF2-40B4-BE49-F238E27FC236}">
                <a16:creationId xmlns:a16="http://schemas.microsoft.com/office/drawing/2014/main" id="{8E711FE1-2562-DF41-A8D5-4F077B792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3570428" y="3994072"/>
            <a:ext cx="1024946" cy="1024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69930B-8FFD-9044-8F8B-FFC0F1A39BD3}"/>
              </a:ext>
            </a:extLst>
          </p:cNvPr>
          <p:cNvSpPr txBox="1"/>
          <p:nvPr/>
        </p:nvSpPr>
        <p:spPr>
          <a:xfrm>
            <a:off x="1281290" y="4402852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PoE [EDBT’21]</a:t>
            </a:r>
          </a:p>
        </p:txBody>
      </p:sp>
      <p:pic>
        <p:nvPicPr>
          <p:cNvPr id="20" name="Graphic 19" descr="Leaf with solid fill">
            <a:extLst>
              <a:ext uri="{FF2B5EF4-FFF2-40B4-BE49-F238E27FC236}">
                <a16:creationId xmlns:a16="http://schemas.microsoft.com/office/drawing/2014/main" id="{DEE22476-49C4-5E42-85A8-394E2F191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67650">
            <a:off x="2983635" y="2143908"/>
            <a:ext cx="1024946" cy="1024946"/>
          </a:xfrm>
          <a:prstGeom prst="rect">
            <a:avLst/>
          </a:prstGeom>
        </p:spPr>
      </p:pic>
      <p:pic>
        <p:nvPicPr>
          <p:cNvPr id="24" name="Graphic 23" descr="Maple Leaf with solid fill">
            <a:extLst>
              <a:ext uri="{FF2B5EF4-FFF2-40B4-BE49-F238E27FC236}">
                <a16:creationId xmlns:a16="http://schemas.microsoft.com/office/drawing/2014/main" id="{ECB2017F-1AFC-2343-AB8C-E75694C90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3958" y="1612355"/>
            <a:ext cx="914400" cy="914400"/>
          </a:xfrm>
          <a:prstGeom prst="rect">
            <a:avLst/>
          </a:prstGeom>
        </p:spPr>
      </p:pic>
      <p:pic>
        <p:nvPicPr>
          <p:cNvPr id="26" name="Graphic 25" descr="Grapes with solid fill">
            <a:extLst>
              <a:ext uri="{FF2B5EF4-FFF2-40B4-BE49-F238E27FC236}">
                <a16:creationId xmlns:a16="http://schemas.microsoft.com/office/drawing/2014/main" id="{060DC18C-D91C-9F45-B07D-F8A145F03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1468" y="965725"/>
            <a:ext cx="914400" cy="914400"/>
          </a:xfrm>
          <a:prstGeom prst="rect">
            <a:avLst/>
          </a:prstGeom>
        </p:spPr>
      </p:pic>
      <p:pic>
        <p:nvPicPr>
          <p:cNvPr id="28" name="Graphic 27" descr="Bug under magnifying glass with solid fill">
            <a:extLst>
              <a:ext uri="{FF2B5EF4-FFF2-40B4-BE49-F238E27FC236}">
                <a16:creationId xmlns:a16="http://schemas.microsoft.com/office/drawing/2014/main" id="{7F845D4F-797E-EE47-98AB-639DBC4F7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186145">
            <a:off x="7906957" y="3257409"/>
            <a:ext cx="1136202" cy="1136202"/>
          </a:xfrm>
          <a:prstGeom prst="rect">
            <a:avLst/>
          </a:prstGeom>
        </p:spPr>
      </p:pic>
      <p:pic>
        <p:nvPicPr>
          <p:cNvPr id="30" name="Graphic 29" descr="Holly with solid fill">
            <a:extLst>
              <a:ext uri="{FF2B5EF4-FFF2-40B4-BE49-F238E27FC236}">
                <a16:creationId xmlns:a16="http://schemas.microsoft.com/office/drawing/2014/main" id="{8EC6C782-A154-B64F-818F-21CF63EAF7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468" y="4749289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C7D717-CFB2-9840-8DBD-BB28CA8FB5EE}"/>
              </a:ext>
            </a:extLst>
          </p:cNvPr>
          <p:cNvSpPr txBox="1"/>
          <p:nvPr/>
        </p:nvSpPr>
        <p:spPr>
          <a:xfrm>
            <a:off x="6962155" y="4765920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alatino Linotype" panose="02040502050505030304" pitchFamily="18" charset="0"/>
              </a:rPr>
              <a:t>ResilientDB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US" sz="2400" b="1" dirty="0">
                <a:latin typeface="Palatino Linotype" panose="02040502050505030304" pitchFamily="18" charset="0"/>
              </a:rPr>
              <a:t>[ICDCS’20]</a:t>
            </a:r>
          </a:p>
        </p:txBody>
      </p:sp>
      <p:pic>
        <p:nvPicPr>
          <p:cNvPr id="32" name="Graphic 31" descr="Leaf with solid fill">
            <a:extLst>
              <a:ext uri="{FF2B5EF4-FFF2-40B4-BE49-F238E27FC236}">
                <a16:creationId xmlns:a16="http://schemas.microsoft.com/office/drawing/2014/main" id="{A406FDC0-D100-EC4F-9977-DEB784DC8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2862601" y="3250789"/>
            <a:ext cx="1024946" cy="10249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A922A4E-47D9-064B-9696-E991CD7FB92B}"/>
              </a:ext>
            </a:extLst>
          </p:cNvPr>
          <p:cNvSpPr txBox="1"/>
          <p:nvPr/>
        </p:nvSpPr>
        <p:spPr>
          <a:xfrm>
            <a:off x="1279597" y="3003914"/>
            <a:ext cx="25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RCC [ICDE’21]</a:t>
            </a:r>
          </a:p>
        </p:txBody>
      </p:sp>
      <p:pic>
        <p:nvPicPr>
          <p:cNvPr id="35" name="Graphic 34" descr="Flower without stem with solid fill">
            <a:extLst>
              <a:ext uri="{FF2B5EF4-FFF2-40B4-BE49-F238E27FC236}">
                <a16:creationId xmlns:a16="http://schemas.microsoft.com/office/drawing/2014/main" id="{8AE3CE9F-F85B-E146-AEDC-58831E07DB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2424" y="691684"/>
            <a:ext cx="947363" cy="947363"/>
          </a:xfrm>
          <a:prstGeom prst="rect">
            <a:avLst/>
          </a:prstGeom>
        </p:spPr>
      </p:pic>
      <p:pic>
        <p:nvPicPr>
          <p:cNvPr id="36" name="Graphic 35" descr="Flower without stem with solid fill">
            <a:extLst>
              <a:ext uri="{FF2B5EF4-FFF2-40B4-BE49-F238E27FC236}">
                <a16:creationId xmlns:a16="http://schemas.microsoft.com/office/drawing/2014/main" id="{964B639C-BE58-7049-92B8-B698B6FA7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79666" y="942646"/>
            <a:ext cx="947363" cy="947363"/>
          </a:xfrm>
          <a:prstGeom prst="rect">
            <a:avLst/>
          </a:prstGeom>
        </p:spPr>
      </p:pic>
      <p:pic>
        <p:nvPicPr>
          <p:cNvPr id="37" name="Graphic 36" descr="Flower without stem with solid fill">
            <a:extLst>
              <a:ext uri="{FF2B5EF4-FFF2-40B4-BE49-F238E27FC236}">
                <a16:creationId xmlns:a16="http://schemas.microsoft.com/office/drawing/2014/main" id="{BE35C477-125E-C54A-99A6-A9E4B0BC9B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01006" y="1154147"/>
            <a:ext cx="947363" cy="947363"/>
          </a:xfrm>
          <a:prstGeom prst="rect">
            <a:avLst/>
          </a:prstGeom>
        </p:spPr>
      </p:pic>
      <p:pic>
        <p:nvPicPr>
          <p:cNvPr id="38" name="Graphic 37" descr="Flower without stem with solid fill">
            <a:extLst>
              <a:ext uri="{FF2B5EF4-FFF2-40B4-BE49-F238E27FC236}">
                <a16:creationId xmlns:a16="http://schemas.microsoft.com/office/drawing/2014/main" id="{1D81600C-1F56-5B45-BCE8-EBF0AA3EC5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4786" y="555688"/>
            <a:ext cx="947363" cy="947363"/>
          </a:xfrm>
          <a:prstGeom prst="rect">
            <a:avLst/>
          </a:prstGeom>
        </p:spPr>
      </p:pic>
      <p:pic>
        <p:nvPicPr>
          <p:cNvPr id="39" name="Graphic 38" descr="Flower without stem with solid fill">
            <a:extLst>
              <a:ext uri="{FF2B5EF4-FFF2-40B4-BE49-F238E27FC236}">
                <a16:creationId xmlns:a16="http://schemas.microsoft.com/office/drawing/2014/main" id="{70C54864-178C-484F-B9E6-8308217BCB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42316" y="576469"/>
            <a:ext cx="947363" cy="9473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B413239-ABBD-174D-B910-C294373AE532}"/>
              </a:ext>
            </a:extLst>
          </p:cNvPr>
          <p:cNvSpPr txBox="1"/>
          <p:nvPr/>
        </p:nvSpPr>
        <p:spPr>
          <a:xfrm>
            <a:off x="1137847" y="677524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</a:rPr>
              <a:t> [VLDB’20]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09A3AC-A9DF-B049-A1D0-A023AB392857}"/>
              </a:ext>
            </a:extLst>
          </p:cNvPr>
          <p:cNvSpPr txBox="1"/>
          <p:nvPr/>
        </p:nvSpPr>
        <p:spPr>
          <a:xfrm>
            <a:off x="6004374" y="486839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RingBFT</a:t>
            </a:r>
            <a:r>
              <a:rPr lang="en-US" sz="2400" b="1" dirty="0">
                <a:latin typeface="Palatino Linotype" panose="02040502050505030304" pitchFamily="18" charset="0"/>
              </a:rPr>
              <a:t> [EDBT’22]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E2FD5D-7136-A245-91B5-5ECCB0A2C3DB}"/>
              </a:ext>
            </a:extLst>
          </p:cNvPr>
          <p:cNvSpPr txBox="1"/>
          <p:nvPr/>
        </p:nvSpPr>
        <p:spPr>
          <a:xfrm>
            <a:off x="8965288" y="3539216"/>
            <a:ext cx="1646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FlexiTrust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[arxiv’22]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45E4D-99EA-8C4B-A22A-69331CC82B7F}"/>
              </a:ext>
            </a:extLst>
          </p:cNvPr>
          <p:cNvSpPr txBox="1"/>
          <p:nvPr/>
        </p:nvSpPr>
        <p:spPr>
          <a:xfrm>
            <a:off x="8783826" y="2068858"/>
            <a:ext cx="2187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Reliable Edge [arxiv’22]</a:t>
            </a:r>
          </a:p>
        </p:txBody>
      </p:sp>
      <p:pic>
        <p:nvPicPr>
          <p:cNvPr id="47" name="Graphic 46" descr="Peach with solid fill">
            <a:extLst>
              <a:ext uri="{FF2B5EF4-FFF2-40B4-BE49-F238E27FC236}">
                <a16:creationId xmlns:a16="http://schemas.microsoft.com/office/drawing/2014/main" id="{5C3FF7F2-92E7-2A4D-A760-0195A2881F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0842" y="768176"/>
            <a:ext cx="778404" cy="7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/>
      <p:bldP spid="33" grpId="0"/>
      <p:bldP spid="40" grpId="0"/>
      <p:bldP spid="41" grpId="0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Consensuses 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4124E5FB-A0DD-2C31-6108-4BDEBF96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86279"/>
            <a:ext cx="1761067" cy="17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226272" y="1417737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07223" y="3888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d gray cat">
            <a:extLst>
              <a:ext uri="{FF2B5EF4-FFF2-40B4-BE49-F238E27FC236}">
                <a16:creationId xmlns:a16="http://schemas.microsoft.com/office/drawing/2014/main" id="{5B8D0DC1-4215-2545-BFA0-1A1E48AE0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" b="1421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3688" y="1924220"/>
            <a:ext cx="4788241" cy="1342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ea typeface="+mj-ea"/>
                <a:cs typeface="+mj-cs"/>
              </a:rPr>
              <a:t>Statutory Warning!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57456"/>
            <a:ext cx="365760" cy="36512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</a:t>
            </a:fld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430087" y="3520861"/>
            <a:ext cx="5007751" cy="2619839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In this talk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learn how to trade cryptocurrencies.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mine Bitcoins.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 do not know NFTs!</a:t>
            </a:r>
          </a:p>
        </p:txBody>
      </p:sp>
    </p:spTree>
    <p:extLst>
      <p:ext uri="{BB962C8B-B14F-4D97-AF65-F5344CB8AC3E}">
        <p14:creationId xmlns:p14="http://schemas.microsoft.com/office/powerpoint/2010/main" val="3357010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DCA14-E5AA-33E9-8648-DD95EEE9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36" y="5966493"/>
            <a:ext cx="5375317" cy="355465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7749575-76A1-07FB-C647-E4BBF917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58" y="1415915"/>
            <a:ext cx="5425325" cy="40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4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476137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512608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415849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379435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415849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2023332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974717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972894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909520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914729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476138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260472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A86BB12-68BF-AE4B-6FBD-36157DEF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384" y="21300"/>
            <a:ext cx="1699635" cy="16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4FF6240-D3CC-700F-6D1C-4A2B2524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39" y="1408814"/>
            <a:ext cx="9387878" cy="4401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E24A6-FFF9-6B26-1E70-220A3BD8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87" y="6259587"/>
            <a:ext cx="7032771" cy="4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31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828624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3072763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714367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891405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891405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885693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922318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921258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872073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3629969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3637169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3544403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4535470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3333738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4052668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830694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853106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0B7F945D-2606-5FCE-4539-4D3C3FED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67" y="370704"/>
            <a:ext cx="1686975" cy="16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963180" y="53563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1090502" y="2814024"/>
            <a:ext cx="623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otlight on a dark foggy stage">
            <a:extLst>
              <a:ext uri="{FF2B5EF4-FFF2-40B4-BE49-F238E27FC236}">
                <a16:creationId xmlns:a16="http://schemas.microsoft.com/office/drawing/2014/main" id="{8C640570-B1BB-0C4C-AF42-7A04C36D0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2582328" y="571816"/>
            <a:ext cx="6279449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latin typeface="Palatino Linotype" panose="02040502050505030304" pitchFamily="18" charset="0"/>
                <a:ea typeface="+mj-ea"/>
                <a:cs typeface="+mj-cs"/>
              </a:rPr>
              <a:t>One Line Problem Statement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282222" y="4530376"/>
            <a:ext cx="10047624" cy="124924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Distributed systems managed by untrusted parties need fast and reliable protocols to manage their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519" y="6286184"/>
            <a:ext cx="3368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4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750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Ordering Attack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F3CA9-BA98-BB49-BD00-E40A8F657398}"/>
              </a:ext>
            </a:extLst>
          </p:cNvPr>
          <p:cNvSpPr txBox="1"/>
          <p:nvPr/>
        </p:nvSpPr>
        <p:spPr>
          <a:xfrm>
            <a:off x="524656" y="1543987"/>
            <a:ext cx="9129010" cy="36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In round r, each replica does the following: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Collects requests from the z instances.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Hash each requests.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Creates a sequence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of these hashes.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Calls the function </a:t>
            </a:r>
            <a:r>
              <a:rPr lang="en-US" sz="2400" i="1" dirty="0" err="1">
                <a:latin typeface="Palatino Linotype" panose="02040502050505030304" pitchFamily="18" charset="0"/>
              </a:rPr>
              <a:t>f</a:t>
            </a:r>
            <a:r>
              <a:rPr lang="en-US" sz="1600" i="1" dirty="0" err="1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on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801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2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17" y="3611207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4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3C588214-E431-3DF4-EEF8-1A4BAD9CE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282" y="5115952"/>
            <a:ext cx="1638148" cy="1638148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53302702-280A-C258-EC2B-F479E7325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563" y="5115952"/>
            <a:ext cx="1638149" cy="16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-17676"/>
            <a:ext cx="12192000" cy="137839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Palatino Linotype" panose="02040502050505030304" pitchFamily="18" charset="0"/>
              </a:rPr>
              <a:t>RingBFT</a:t>
            </a:r>
            <a:r>
              <a:rPr lang="en-US" b="1" dirty="0">
                <a:latin typeface="Palatino Linotype" panose="02040502050505030304" pitchFamily="18" charset="0"/>
              </a:rPr>
              <a:t>: 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Resilient Consensus over Sharded Ring Topology*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-10760" y="961585"/>
            <a:ext cx="8337176" cy="30844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20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Partitioning (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sharding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 data across shards helps to scale out.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sharding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protocols ignore complex cross-shard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txns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RingBFT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scales up to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500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nodes across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15 regions in 5 continents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RingBFT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reaches throughput of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1 million </a:t>
            </a:r>
            <a:r>
              <a:rPr lang="en-US" sz="2000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txns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/s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6A4EEF7-831C-99AE-7AC5-7EE892D7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15" y="4089399"/>
            <a:ext cx="5065845" cy="2734733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C4A3550-DDCB-CBDC-4619-F373F569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0" y="1895324"/>
            <a:ext cx="1670050" cy="16700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5D9D50-2A6F-DB9E-EDBB-295AFA621A61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2022.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" y="529169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Reliable Transactions in Serverless-Edge Architecture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0" y="789857"/>
            <a:ext cx="6977092" cy="38154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2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systems such as IoT serve untrusting parties.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devices require cloud support for computation.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applications require ordering!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How to make this system malicious-resistant!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FBC543E-EDF5-EEDD-01EC-83AAB103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55" y="5023603"/>
            <a:ext cx="1816862" cy="181686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6A5D87-8112-9A36-6A6B-26785EC6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101" y="1658593"/>
            <a:ext cx="3037817" cy="47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1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5944"/>
            <a:ext cx="12192000" cy="13726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BFT Consensus: 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In Trusted Components we Trust!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145394" y="1662037"/>
            <a:ext cx="11269524" cy="46498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BFT protocols using Trusted Components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Prevent Equivocation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Require 2f+1 replicas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Observations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Limited Liveness, Safety, and Lack Concurrency.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Proposals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suite of protocols: </a:t>
            </a: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FlexiTrust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Safe, Live and Concurrent Protocols.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07649DB-04D0-C253-88AD-9F5EC1B4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99" y="2288042"/>
            <a:ext cx="2100659" cy="21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B88B84-AF1B-1EB7-715E-45DB0C7A3661}"/>
              </a:ext>
            </a:extLst>
          </p:cNvPr>
          <p:cNvSpPr txBox="1">
            <a:spLocks/>
          </p:cNvSpPr>
          <p:nvPr/>
        </p:nvSpPr>
        <p:spPr bwMode="auto">
          <a:xfrm>
            <a:off x="-10761" y="550152"/>
            <a:ext cx="12202761" cy="567751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One Line Conclusion: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Fault-Tolerance is still an open problem and existing research overlooks effects of byzantine attacks. Several low hanging fruits to catch!</a:t>
            </a: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Check out: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i="1" dirty="0">
                <a:latin typeface="Palatino Linotype" panose="02040502050505030304" pitchFamily="18" charset="0"/>
              </a:rPr>
              <a:t>S. Gupta</a:t>
            </a:r>
            <a:r>
              <a:rPr lang="en-US" sz="2000" dirty="0">
                <a:latin typeface="Palatino Linotype" panose="02040502050505030304" pitchFamily="18" charset="0"/>
              </a:rPr>
              <a:t>, J. </a:t>
            </a:r>
            <a:r>
              <a:rPr lang="en-US" sz="2000" dirty="0" err="1">
                <a:latin typeface="Palatino Linotype" panose="02040502050505030304" pitchFamily="18" charset="0"/>
              </a:rPr>
              <a:t>Hellings</a:t>
            </a:r>
            <a:r>
              <a:rPr lang="en-US" sz="2000" dirty="0">
                <a:latin typeface="Palatino Linotype" panose="02040502050505030304" pitchFamily="18" charset="0"/>
              </a:rPr>
              <a:t> and M. </a:t>
            </a:r>
            <a:r>
              <a:rPr lang="en-US" sz="2000" dirty="0" err="1">
                <a:latin typeface="Palatino Linotype" panose="02040502050505030304" pitchFamily="18" charset="0"/>
              </a:rPr>
              <a:t>Sadoghi</a:t>
            </a:r>
            <a:r>
              <a:rPr lang="en-US" sz="2000" dirty="0">
                <a:latin typeface="Palatino Linotype" panose="02040502050505030304" pitchFamily="18" charset="0"/>
              </a:rPr>
              <a:t>, </a:t>
            </a:r>
            <a:r>
              <a:rPr lang="en-US" sz="2000" b="1" i="1" dirty="0">
                <a:latin typeface="Palatino Linotype" panose="02040502050505030304" pitchFamily="18" charset="0"/>
              </a:rPr>
              <a:t>Fault-tolerant Distributed Transactions on Blockchain</a:t>
            </a:r>
            <a:r>
              <a:rPr lang="en-US" sz="2000" dirty="0">
                <a:latin typeface="Palatino Linotype" panose="02040502050505030304" pitchFamily="18" charset="0"/>
              </a:rPr>
              <a:t>, Morgan &amp; Claypool Synthesis Lectures on Data Management and Springer, 2021.</a:t>
            </a: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Reach me: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Twitter: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suyash_sg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Email: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suyash.gupta@berkeley.edu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295983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Wants to Buy House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169294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Wants to Buy House</a:t>
            </a:r>
          </a:p>
        </p:txBody>
      </p:sp>
    </p:spTree>
    <p:extLst>
      <p:ext uri="{BB962C8B-B14F-4D97-AF65-F5344CB8AC3E}">
        <p14:creationId xmlns:p14="http://schemas.microsoft.com/office/powerpoint/2010/main" val="275942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295983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Alice gets House Loan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169294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Bob is denied Loan!</a:t>
            </a:r>
          </a:p>
        </p:txBody>
      </p:sp>
    </p:spTree>
    <p:extLst>
      <p:ext uri="{BB962C8B-B14F-4D97-AF65-F5344CB8AC3E}">
        <p14:creationId xmlns:p14="http://schemas.microsoft.com/office/powerpoint/2010/main" val="18781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919843" y="1868730"/>
            <a:ext cx="6577445" cy="94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Bank’s Control: Centralization</a:t>
            </a:r>
          </a:p>
        </p:txBody>
      </p:sp>
    </p:spTree>
    <p:extLst>
      <p:ext uri="{BB962C8B-B14F-4D97-AF65-F5344CB8AC3E}">
        <p14:creationId xmlns:p14="http://schemas.microsoft.com/office/powerpoint/2010/main" val="25694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>
            <a:off x="7022120" y="1520547"/>
            <a:ext cx="3348007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>
            <a:off x="7768886" y="1617021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Gives Bad Loans</a:t>
            </a:r>
          </a:p>
        </p:txBody>
      </p: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97F0842-7668-ADED-2AF4-1DC931A1D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8360" y="1056907"/>
            <a:ext cx="1105489" cy="11202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7D1C2F-8088-E53F-7414-C4916AD7101E}"/>
              </a:ext>
            </a:extLst>
          </p:cNvPr>
          <p:cNvSpPr txBox="1"/>
          <p:nvPr/>
        </p:nvSpPr>
        <p:spPr>
          <a:xfrm>
            <a:off x="10479855" y="2247963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Volde</a:t>
            </a:r>
            <a:endParaRPr lang="en-US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No sign with solid fill">
            <a:extLst>
              <a:ext uri="{FF2B5EF4-FFF2-40B4-BE49-F238E27FC236}">
                <a16:creationId xmlns:a16="http://schemas.microsoft.com/office/drawing/2014/main" id="{74E28FEB-F86E-9942-F23B-76284F339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1873" y="185756"/>
            <a:ext cx="2361759" cy="23617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38BC1D-82A0-C3E7-7CE8-0FD48FE13B2B}"/>
              </a:ext>
            </a:extLst>
          </p:cNvPr>
          <p:cNvSpPr txBox="1"/>
          <p:nvPr/>
        </p:nvSpPr>
        <p:spPr>
          <a:xfrm>
            <a:off x="5305949" y="3141548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Bankrupts</a:t>
            </a:r>
          </a:p>
        </p:txBody>
      </p:sp>
    </p:spTree>
    <p:extLst>
      <p:ext uri="{BB962C8B-B14F-4D97-AF65-F5344CB8AC3E}">
        <p14:creationId xmlns:p14="http://schemas.microsoft.com/office/powerpoint/2010/main" val="372173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1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17948</TotalTime>
  <Words>1559</Words>
  <Application>Microsoft Macintosh PowerPoint</Application>
  <PresentationFormat>Widescreen</PresentationFormat>
  <Paragraphs>456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Bookman Old Style</vt:lpstr>
      <vt:lpstr>Calibri</vt:lpstr>
      <vt:lpstr>Calibri Light</vt:lpstr>
      <vt:lpstr>Palatino Linotype</vt:lpstr>
      <vt:lpstr>Proxima Nova</vt:lpstr>
      <vt:lpstr>Times New Roman</vt:lpstr>
      <vt:lpstr>Wingdings</vt:lpstr>
      <vt:lpstr>Custom Design</vt:lpstr>
      <vt:lpstr>1_Office Theme</vt:lpstr>
      <vt:lpstr>Office Theme</vt:lpstr>
      <vt:lpstr>Resilient and Scalable Architecture for Permissioned Blockchain Fabrics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could this happen?</vt:lpstr>
      <vt:lpstr>PowerPoint Presentation</vt:lpstr>
      <vt:lpstr>PowerPoint Presentation</vt:lpstr>
      <vt:lpstr>How could this happen?</vt:lpstr>
      <vt:lpstr>Possible Solution???</vt:lpstr>
      <vt:lpstr>Blockchain Technology</vt:lpstr>
      <vt:lpstr>Blockchain Applications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First practical BFT implementation.</vt:lpstr>
      <vt:lpstr>Several Exciting Solutions</vt:lpstr>
      <vt:lpstr>PowerPoint Presentation</vt:lpstr>
      <vt:lpstr>Speculative Execution</vt:lpstr>
      <vt:lpstr>PowerPoint Presentation</vt:lpstr>
      <vt:lpstr>Magical Ingredient  Client Commit implies Finality</vt:lpstr>
      <vt:lpstr>PoE Scalability</vt:lpstr>
      <vt:lpstr>What if replicas are globally scattered?</vt:lpstr>
      <vt:lpstr>Challenges For Geo-Scale Blockchains</vt:lpstr>
      <vt:lpstr>GeoBFT Protocol*</vt:lpstr>
      <vt:lpstr>GeoBFT Scalability</vt:lpstr>
      <vt:lpstr>What Limits Current Systems? Primary-Backup Paradigm</vt:lpstr>
      <vt:lpstr>Our Proposal</vt:lpstr>
      <vt:lpstr>RCC Paradigm*</vt:lpstr>
      <vt:lpstr>PowerPoint Presentation</vt:lpstr>
      <vt:lpstr>Challenges?</vt:lpstr>
      <vt:lpstr>Ordering Attack</vt:lpstr>
      <vt:lpstr>Magical Ingredient  Secure Ordering</vt:lpstr>
      <vt:lpstr>Magical Ingredient  Secure Ordering</vt:lpstr>
      <vt:lpstr>Malicious Primaries Collusion</vt:lpstr>
      <vt:lpstr>Magical Ingredient  Good Instances are always Live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Implementation on ResilientDB</vt:lpstr>
      <vt:lpstr>Evaluating RCC on ResilientDB</vt:lpstr>
      <vt:lpstr>Scalability</vt:lpstr>
      <vt:lpstr>Batching</vt:lpstr>
      <vt:lpstr>The Big Picture…</vt:lpstr>
      <vt:lpstr>RingBFT:  Resilient Consensus over Sharded Ring Topology*</vt:lpstr>
      <vt:lpstr>Reliable Transactions in Serverless-Edge Architecture</vt:lpstr>
      <vt:lpstr>Dissecting BFT Consensus:  In Trusted Components we Trust!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825</cp:revision>
  <dcterms:created xsi:type="dcterms:W3CDTF">2018-08-17T23:07:33Z</dcterms:created>
  <dcterms:modified xsi:type="dcterms:W3CDTF">2022-07-12T14:35:59Z</dcterms:modified>
  <cp:category/>
</cp:coreProperties>
</file>